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10EA0942-7205-49FD-9A0C-1A09332538ED}">
          <p14:sldIdLst>
            <p14:sldId id="256"/>
          </p14:sldIdLst>
        </p14:section>
        <p14:section name="Definition" id="{6113D257-CF5F-404D-B2D5-DE19E6117098}">
          <p14:sldIdLst>
            <p14:sldId id="257"/>
          </p14:sldIdLst>
        </p14:section>
        <p14:section name="Exchange Rate Statistics" id="{998ACA37-BE3B-409A-B13A-354CED151A61}">
          <p14:sldIdLst>
            <p14:sldId id="258"/>
          </p14:sldIdLst>
        </p14:section>
        <p14:section name="Determination Factors" id="{EB0186E3-706C-494B-9F67-A5B92C7CAD05}">
          <p14:sldIdLst>
            <p14:sldId id="259"/>
          </p14:sldIdLst>
        </p14:section>
        <p14:section name="World Strongest Currencies" id="{64CA477A-8F9E-4D24-987D-C9AF825A8148}">
          <p14:sldIdLst>
            <p14:sldId id="260"/>
            <p14:sldId id="261"/>
          </p14:sldIdLst>
        </p14:section>
        <p14:section name="USD vs. TRL" id="{DD62BABA-970B-4066-A4AC-3A63FAFDB2EE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EE2B5E-ABE1-464D-B70B-FE173844DB59}" type="doc">
      <dgm:prSet loTypeId="urn:microsoft.com/office/officeart/2005/8/layout/pyramid2" loCatId="pyramid" qsTypeId="urn:microsoft.com/office/officeart/2005/8/quickstyle/3d5" qsCatId="3D" csTypeId="urn:microsoft.com/office/officeart/2005/8/colors/colorful1" csCatId="colorful" phldr="1"/>
      <dgm:spPr/>
    </dgm:pt>
    <dgm:pt modelId="{B044C588-7858-4FD2-8523-E9CDBFADB7E5}">
      <dgm:prSet phldrT="[Text]"/>
      <dgm:spPr/>
      <dgm:t>
        <a:bodyPr/>
        <a:lstStyle/>
        <a:p>
          <a:r>
            <a:rPr lang="en-US" dirty="0"/>
            <a:t>Differentials in inflation rate</a:t>
          </a:r>
          <a:endParaRPr lang="tr-TR" dirty="0"/>
        </a:p>
      </dgm:t>
    </dgm:pt>
    <dgm:pt modelId="{CBB69175-6A61-4AD6-A17F-1F0430F37C02}" type="parTrans" cxnId="{0FACA532-F2FE-4032-80FB-B27ACC97A85B}">
      <dgm:prSet/>
      <dgm:spPr/>
      <dgm:t>
        <a:bodyPr/>
        <a:lstStyle/>
        <a:p>
          <a:endParaRPr lang="tr-TR"/>
        </a:p>
      </dgm:t>
    </dgm:pt>
    <dgm:pt modelId="{29116691-B712-42B6-95FF-9AB7EF442028}" type="sibTrans" cxnId="{0FACA532-F2FE-4032-80FB-B27ACC97A85B}">
      <dgm:prSet/>
      <dgm:spPr/>
      <dgm:t>
        <a:bodyPr/>
        <a:lstStyle/>
        <a:p>
          <a:endParaRPr lang="tr-TR"/>
        </a:p>
      </dgm:t>
    </dgm:pt>
    <dgm:pt modelId="{B5A34279-B788-466A-B614-0656902CD1EA}">
      <dgm:prSet phldrT="[Text]"/>
      <dgm:spPr/>
      <dgm:t>
        <a:bodyPr/>
        <a:lstStyle/>
        <a:p>
          <a:r>
            <a:rPr lang="en-US" dirty="0"/>
            <a:t>Differentials in interest rates</a:t>
          </a:r>
          <a:endParaRPr lang="tr-TR" dirty="0"/>
        </a:p>
      </dgm:t>
    </dgm:pt>
    <dgm:pt modelId="{C3E1FD9E-7904-4C47-9431-0B52A22429F3}" type="parTrans" cxnId="{FF980AE5-79E5-44B9-A36A-56A4B8C42984}">
      <dgm:prSet/>
      <dgm:spPr/>
      <dgm:t>
        <a:bodyPr/>
        <a:lstStyle/>
        <a:p>
          <a:endParaRPr lang="tr-TR"/>
        </a:p>
      </dgm:t>
    </dgm:pt>
    <dgm:pt modelId="{18396709-FBB7-4361-9CCF-F005A863848D}" type="sibTrans" cxnId="{FF980AE5-79E5-44B9-A36A-56A4B8C42984}">
      <dgm:prSet/>
      <dgm:spPr/>
      <dgm:t>
        <a:bodyPr/>
        <a:lstStyle/>
        <a:p>
          <a:endParaRPr lang="tr-TR"/>
        </a:p>
      </dgm:t>
    </dgm:pt>
    <dgm:pt modelId="{4532BF99-B3B4-4E1E-8ECF-EEB44D778A0B}">
      <dgm:prSet phldrT="[Text]"/>
      <dgm:spPr/>
      <dgm:t>
        <a:bodyPr/>
        <a:lstStyle/>
        <a:p>
          <a:r>
            <a:rPr lang="en-US" dirty="0"/>
            <a:t>Current account deficits</a:t>
          </a:r>
          <a:endParaRPr lang="tr-TR" dirty="0"/>
        </a:p>
      </dgm:t>
    </dgm:pt>
    <dgm:pt modelId="{52913F66-A3AA-4B29-884E-0461F24D3C47}" type="parTrans" cxnId="{D75B3439-5105-4566-B119-D60B58FA58F0}">
      <dgm:prSet/>
      <dgm:spPr/>
      <dgm:t>
        <a:bodyPr/>
        <a:lstStyle/>
        <a:p>
          <a:endParaRPr lang="tr-TR"/>
        </a:p>
      </dgm:t>
    </dgm:pt>
    <dgm:pt modelId="{402E7461-C759-4EAD-8751-03ECE3C1EB27}" type="sibTrans" cxnId="{D75B3439-5105-4566-B119-D60B58FA58F0}">
      <dgm:prSet/>
      <dgm:spPr/>
      <dgm:t>
        <a:bodyPr/>
        <a:lstStyle/>
        <a:p>
          <a:endParaRPr lang="tr-TR"/>
        </a:p>
      </dgm:t>
    </dgm:pt>
    <dgm:pt modelId="{22A1A48B-A0B1-46E4-86D8-D3444F438FCD}">
      <dgm:prSet/>
      <dgm:spPr/>
      <dgm:t>
        <a:bodyPr/>
        <a:lstStyle/>
        <a:p>
          <a:r>
            <a:rPr lang="en-US" dirty="0"/>
            <a:t>Public debt</a:t>
          </a:r>
          <a:endParaRPr lang="tr-TR" dirty="0"/>
        </a:p>
      </dgm:t>
    </dgm:pt>
    <dgm:pt modelId="{69E52AA2-1AB5-49A6-9D6D-EB2DC2DE1EFE}" type="parTrans" cxnId="{B6B613EA-F6A3-4875-8FAD-601733D0DC13}">
      <dgm:prSet/>
      <dgm:spPr/>
      <dgm:t>
        <a:bodyPr/>
        <a:lstStyle/>
        <a:p>
          <a:endParaRPr lang="tr-TR"/>
        </a:p>
      </dgm:t>
    </dgm:pt>
    <dgm:pt modelId="{17CC815B-7256-49DE-9437-7F7CBCC03B24}" type="sibTrans" cxnId="{B6B613EA-F6A3-4875-8FAD-601733D0DC13}">
      <dgm:prSet/>
      <dgm:spPr/>
      <dgm:t>
        <a:bodyPr/>
        <a:lstStyle/>
        <a:p>
          <a:endParaRPr lang="tr-TR"/>
        </a:p>
      </dgm:t>
    </dgm:pt>
    <dgm:pt modelId="{2D5B3D5F-E700-4D07-A6E8-3BBA2BB2C28D}">
      <dgm:prSet/>
      <dgm:spPr/>
      <dgm:t>
        <a:bodyPr/>
        <a:lstStyle/>
        <a:p>
          <a:r>
            <a:rPr lang="en-US" dirty="0"/>
            <a:t>Terms of trade</a:t>
          </a:r>
          <a:endParaRPr lang="tr-TR" dirty="0"/>
        </a:p>
      </dgm:t>
    </dgm:pt>
    <dgm:pt modelId="{55C4F708-79F9-43D0-BC64-E5A7CACC81ED}" type="parTrans" cxnId="{D2E34898-07BE-4995-A49F-4BE5854FC545}">
      <dgm:prSet/>
      <dgm:spPr/>
      <dgm:t>
        <a:bodyPr/>
        <a:lstStyle/>
        <a:p>
          <a:endParaRPr lang="tr-TR"/>
        </a:p>
      </dgm:t>
    </dgm:pt>
    <dgm:pt modelId="{42050AEA-6252-42B4-8968-F04A96F84F15}" type="sibTrans" cxnId="{D2E34898-07BE-4995-A49F-4BE5854FC545}">
      <dgm:prSet/>
      <dgm:spPr/>
      <dgm:t>
        <a:bodyPr/>
        <a:lstStyle/>
        <a:p>
          <a:endParaRPr lang="tr-TR"/>
        </a:p>
      </dgm:t>
    </dgm:pt>
    <dgm:pt modelId="{D7CA82D4-3262-4E9F-BCF5-2BA954AF0612}" type="pres">
      <dgm:prSet presAssocID="{A7EE2B5E-ABE1-464D-B70B-FE173844DB59}" presName="compositeShape" presStyleCnt="0">
        <dgm:presLayoutVars>
          <dgm:dir/>
          <dgm:resizeHandles/>
        </dgm:presLayoutVars>
      </dgm:prSet>
      <dgm:spPr/>
    </dgm:pt>
    <dgm:pt modelId="{9C1999EA-ADCE-47CA-846D-2BD4C6BDADC6}" type="pres">
      <dgm:prSet presAssocID="{A7EE2B5E-ABE1-464D-B70B-FE173844DB59}" presName="pyramid" presStyleLbl="node1" presStyleIdx="0" presStyleCnt="1"/>
      <dgm:spPr/>
    </dgm:pt>
    <dgm:pt modelId="{F30628C0-34BA-4802-B5FE-8D94878CE8F8}" type="pres">
      <dgm:prSet presAssocID="{A7EE2B5E-ABE1-464D-B70B-FE173844DB59}" presName="theList" presStyleCnt="0"/>
      <dgm:spPr/>
    </dgm:pt>
    <dgm:pt modelId="{9F85B425-BCEF-406C-9E39-AFF3A9116857}" type="pres">
      <dgm:prSet presAssocID="{B044C588-7858-4FD2-8523-E9CDBFADB7E5}" presName="aNode" presStyleLbl="fgAcc1" presStyleIdx="0" presStyleCnt="5">
        <dgm:presLayoutVars>
          <dgm:bulletEnabled val="1"/>
        </dgm:presLayoutVars>
      </dgm:prSet>
      <dgm:spPr/>
    </dgm:pt>
    <dgm:pt modelId="{FCAD2B03-395B-4274-BD3D-DCD075F68AE4}" type="pres">
      <dgm:prSet presAssocID="{B044C588-7858-4FD2-8523-E9CDBFADB7E5}" presName="aSpace" presStyleCnt="0"/>
      <dgm:spPr/>
    </dgm:pt>
    <dgm:pt modelId="{AE920635-2D2A-400C-A8E5-DA022BEC2C82}" type="pres">
      <dgm:prSet presAssocID="{B5A34279-B788-466A-B614-0656902CD1EA}" presName="aNode" presStyleLbl="fgAcc1" presStyleIdx="1" presStyleCnt="5">
        <dgm:presLayoutVars>
          <dgm:bulletEnabled val="1"/>
        </dgm:presLayoutVars>
      </dgm:prSet>
      <dgm:spPr/>
    </dgm:pt>
    <dgm:pt modelId="{C119F7CB-2602-4F47-A2F7-7E7AD5DF6DD7}" type="pres">
      <dgm:prSet presAssocID="{B5A34279-B788-466A-B614-0656902CD1EA}" presName="aSpace" presStyleCnt="0"/>
      <dgm:spPr/>
    </dgm:pt>
    <dgm:pt modelId="{DA869D91-6208-4326-BA3A-EB160913C136}" type="pres">
      <dgm:prSet presAssocID="{4532BF99-B3B4-4E1E-8ECF-EEB44D778A0B}" presName="aNode" presStyleLbl="fgAcc1" presStyleIdx="2" presStyleCnt="5">
        <dgm:presLayoutVars>
          <dgm:bulletEnabled val="1"/>
        </dgm:presLayoutVars>
      </dgm:prSet>
      <dgm:spPr/>
    </dgm:pt>
    <dgm:pt modelId="{454DC413-5B3C-4E33-817B-ED30AEC430EA}" type="pres">
      <dgm:prSet presAssocID="{4532BF99-B3B4-4E1E-8ECF-EEB44D778A0B}" presName="aSpace" presStyleCnt="0"/>
      <dgm:spPr/>
    </dgm:pt>
    <dgm:pt modelId="{38BDF4D7-1B8A-4EB9-8357-B405351378BA}" type="pres">
      <dgm:prSet presAssocID="{22A1A48B-A0B1-46E4-86D8-D3444F438FCD}" presName="aNode" presStyleLbl="fgAcc1" presStyleIdx="3" presStyleCnt="5">
        <dgm:presLayoutVars>
          <dgm:bulletEnabled val="1"/>
        </dgm:presLayoutVars>
      </dgm:prSet>
      <dgm:spPr/>
    </dgm:pt>
    <dgm:pt modelId="{C92D961D-5E8F-4B22-AAF5-490F04DC5463}" type="pres">
      <dgm:prSet presAssocID="{22A1A48B-A0B1-46E4-86D8-D3444F438FCD}" presName="aSpace" presStyleCnt="0"/>
      <dgm:spPr/>
    </dgm:pt>
    <dgm:pt modelId="{F01A6DD5-1B56-409F-BEFF-AEE5BF61E8CC}" type="pres">
      <dgm:prSet presAssocID="{2D5B3D5F-E700-4D07-A6E8-3BBA2BB2C28D}" presName="aNode" presStyleLbl="fgAcc1" presStyleIdx="4" presStyleCnt="5">
        <dgm:presLayoutVars>
          <dgm:bulletEnabled val="1"/>
        </dgm:presLayoutVars>
      </dgm:prSet>
      <dgm:spPr/>
    </dgm:pt>
    <dgm:pt modelId="{37F1A8D2-BCDF-4735-8A9C-924F48C65441}" type="pres">
      <dgm:prSet presAssocID="{2D5B3D5F-E700-4D07-A6E8-3BBA2BB2C28D}" presName="aSpace" presStyleCnt="0"/>
      <dgm:spPr/>
    </dgm:pt>
  </dgm:ptLst>
  <dgm:cxnLst>
    <dgm:cxn modelId="{301B1704-33E4-4DB4-9C16-F61A77BB0791}" type="presOf" srcId="{B044C588-7858-4FD2-8523-E9CDBFADB7E5}" destId="{9F85B425-BCEF-406C-9E39-AFF3A9116857}" srcOrd="0" destOrd="0" presId="urn:microsoft.com/office/officeart/2005/8/layout/pyramid2"/>
    <dgm:cxn modelId="{3FEEFD27-0511-4792-B66D-C24134DDFE83}" type="presOf" srcId="{4532BF99-B3B4-4E1E-8ECF-EEB44D778A0B}" destId="{DA869D91-6208-4326-BA3A-EB160913C136}" srcOrd="0" destOrd="0" presId="urn:microsoft.com/office/officeart/2005/8/layout/pyramid2"/>
    <dgm:cxn modelId="{0FACA532-F2FE-4032-80FB-B27ACC97A85B}" srcId="{A7EE2B5E-ABE1-464D-B70B-FE173844DB59}" destId="{B044C588-7858-4FD2-8523-E9CDBFADB7E5}" srcOrd="0" destOrd="0" parTransId="{CBB69175-6A61-4AD6-A17F-1F0430F37C02}" sibTransId="{29116691-B712-42B6-95FF-9AB7EF442028}"/>
    <dgm:cxn modelId="{D75B3439-5105-4566-B119-D60B58FA58F0}" srcId="{A7EE2B5E-ABE1-464D-B70B-FE173844DB59}" destId="{4532BF99-B3B4-4E1E-8ECF-EEB44D778A0B}" srcOrd="2" destOrd="0" parTransId="{52913F66-A3AA-4B29-884E-0461F24D3C47}" sibTransId="{402E7461-C759-4EAD-8751-03ECE3C1EB27}"/>
    <dgm:cxn modelId="{C73F818F-74A7-4730-9CD7-F7A78E0B7F0A}" type="presOf" srcId="{22A1A48B-A0B1-46E4-86D8-D3444F438FCD}" destId="{38BDF4D7-1B8A-4EB9-8357-B405351378BA}" srcOrd="0" destOrd="0" presId="urn:microsoft.com/office/officeart/2005/8/layout/pyramid2"/>
    <dgm:cxn modelId="{D2E34898-07BE-4995-A49F-4BE5854FC545}" srcId="{A7EE2B5E-ABE1-464D-B70B-FE173844DB59}" destId="{2D5B3D5F-E700-4D07-A6E8-3BBA2BB2C28D}" srcOrd="4" destOrd="0" parTransId="{55C4F708-79F9-43D0-BC64-E5A7CACC81ED}" sibTransId="{42050AEA-6252-42B4-8968-F04A96F84F15}"/>
    <dgm:cxn modelId="{9E52889F-4FB6-4A68-BCDC-88EA5007FF16}" type="presOf" srcId="{A7EE2B5E-ABE1-464D-B70B-FE173844DB59}" destId="{D7CA82D4-3262-4E9F-BCF5-2BA954AF0612}" srcOrd="0" destOrd="0" presId="urn:microsoft.com/office/officeart/2005/8/layout/pyramid2"/>
    <dgm:cxn modelId="{0BE0EBAB-AD45-4079-8E37-09A7112FD32C}" type="presOf" srcId="{B5A34279-B788-466A-B614-0656902CD1EA}" destId="{AE920635-2D2A-400C-A8E5-DA022BEC2C82}" srcOrd="0" destOrd="0" presId="urn:microsoft.com/office/officeart/2005/8/layout/pyramid2"/>
    <dgm:cxn modelId="{72A0B2D9-CC07-4245-A2AD-414A6A073685}" type="presOf" srcId="{2D5B3D5F-E700-4D07-A6E8-3BBA2BB2C28D}" destId="{F01A6DD5-1B56-409F-BEFF-AEE5BF61E8CC}" srcOrd="0" destOrd="0" presId="urn:microsoft.com/office/officeart/2005/8/layout/pyramid2"/>
    <dgm:cxn modelId="{FF980AE5-79E5-44B9-A36A-56A4B8C42984}" srcId="{A7EE2B5E-ABE1-464D-B70B-FE173844DB59}" destId="{B5A34279-B788-466A-B614-0656902CD1EA}" srcOrd="1" destOrd="0" parTransId="{C3E1FD9E-7904-4C47-9431-0B52A22429F3}" sibTransId="{18396709-FBB7-4361-9CCF-F005A863848D}"/>
    <dgm:cxn modelId="{B6B613EA-F6A3-4875-8FAD-601733D0DC13}" srcId="{A7EE2B5E-ABE1-464D-B70B-FE173844DB59}" destId="{22A1A48B-A0B1-46E4-86D8-D3444F438FCD}" srcOrd="3" destOrd="0" parTransId="{69E52AA2-1AB5-49A6-9D6D-EB2DC2DE1EFE}" sibTransId="{17CC815B-7256-49DE-9437-7F7CBCC03B24}"/>
    <dgm:cxn modelId="{1C8F6147-FB3E-4FB1-BEEC-C051C4FE8B05}" type="presParOf" srcId="{D7CA82D4-3262-4E9F-BCF5-2BA954AF0612}" destId="{9C1999EA-ADCE-47CA-846D-2BD4C6BDADC6}" srcOrd="0" destOrd="0" presId="urn:microsoft.com/office/officeart/2005/8/layout/pyramid2"/>
    <dgm:cxn modelId="{51423A5A-65FD-4738-8A99-F33E5EBB5916}" type="presParOf" srcId="{D7CA82D4-3262-4E9F-BCF5-2BA954AF0612}" destId="{F30628C0-34BA-4802-B5FE-8D94878CE8F8}" srcOrd="1" destOrd="0" presId="urn:microsoft.com/office/officeart/2005/8/layout/pyramid2"/>
    <dgm:cxn modelId="{9BEAAECA-6E5A-413D-9032-45A79898F257}" type="presParOf" srcId="{F30628C0-34BA-4802-B5FE-8D94878CE8F8}" destId="{9F85B425-BCEF-406C-9E39-AFF3A9116857}" srcOrd="0" destOrd="0" presId="urn:microsoft.com/office/officeart/2005/8/layout/pyramid2"/>
    <dgm:cxn modelId="{96D4756D-DF5C-4E0E-A38E-46F153D65C7D}" type="presParOf" srcId="{F30628C0-34BA-4802-B5FE-8D94878CE8F8}" destId="{FCAD2B03-395B-4274-BD3D-DCD075F68AE4}" srcOrd="1" destOrd="0" presId="urn:microsoft.com/office/officeart/2005/8/layout/pyramid2"/>
    <dgm:cxn modelId="{CEC6EB53-3589-4F71-99DD-0526CDB3B6BB}" type="presParOf" srcId="{F30628C0-34BA-4802-B5FE-8D94878CE8F8}" destId="{AE920635-2D2A-400C-A8E5-DA022BEC2C82}" srcOrd="2" destOrd="0" presId="urn:microsoft.com/office/officeart/2005/8/layout/pyramid2"/>
    <dgm:cxn modelId="{725976C6-FA5C-4124-89EB-B68CEAB58998}" type="presParOf" srcId="{F30628C0-34BA-4802-B5FE-8D94878CE8F8}" destId="{C119F7CB-2602-4F47-A2F7-7E7AD5DF6DD7}" srcOrd="3" destOrd="0" presId="urn:microsoft.com/office/officeart/2005/8/layout/pyramid2"/>
    <dgm:cxn modelId="{9A08E34A-2710-4AEE-85C4-EA5A31F8CBE6}" type="presParOf" srcId="{F30628C0-34BA-4802-B5FE-8D94878CE8F8}" destId="{DA869D91-6208-4326-BA3A-EB160913C136}" srcOrd="4" destOrd="0" presId="urn:microsoft.com/office/officeart/2005/8/layout/pyramid2"/>
    <dgm:cxn modelId="{C596949B-7179-4129-9102-8EB8434D9FE8}" type="presParOf" srcId="{F30628C0-34BA-4802-B5FE-8D94878CE8F8}" destId="{454DC413-5B3C-4E33-817B-ED30AEC430EA}" srcOrd="5" destOrd="0" presId="urn:microsoft.com/office/officeart/2005/8/layout/pyramid2"/>
    <dgm:cxn modelId="{93532EC4-CCFB-4311-8E0E-CEB32F79D867}" type="presParOf" srcId="{F30628C0-34BA-4802-B5FE-8D94878CE8F8}" destId="{38BDF4D7-1B8A-4EB9-8357-B405351378BA}" srcOrd="6" destOrd="0" presId="urn:microsoft.com/office/officeart/2005/8/layout/pyramid2"/>
    <dgm:cxn modelId="{D3CFB4B8-56F4-4B19-9D65-DDBA9B407A75}" type="presParOf" srcId="{F30628C0-34BA-4802-B5FE-8D94878CE8F8}" destId="{C92D961D-5E8F-4B22-AAF5-490F04DC5463}" srcOrd="7" destOrd="0" presId="urn:microsoft.com/office/officeart/2005/8/layout/pyramid2"/>
    <dgm:cxn modelId="{BB83C259-E20C-414B-B4C3-8E8FD7000EBC}" type="presParOf" srcId="{F30628C0-34BA-4802-B5FE-8D94878CE8F8}" destId="{F01A6DD5-1B56-409F-BEFF-AEE5BF61E8CC}" srcOrd="8" destOrd="0" presId="urn:microsoft.com/office/officeart/2005/8/layout/pyramid2"/>
    <dgm:cxn modelId="{E7CEA740-760C-4F46-98C8-07AA59593EB2}" type="presParOf" srcId="{F30628C0-34BA-4802-B5FE-8D94878CE8F8}" destId="{37F1A8D2-BCDF-4735-8A9C-924F48C65441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1999EA-ADCE-47CA-846D-2BD4C6BDADC6}">
      <dsp:nvSpPr>
        <dsp:cNvPr id="0" name=""/>
        <dsp:cNvSpPr/>
      </dsp:nvSpPr>
      <dsp:spPr>
        <a:xfrm>
          <a:off x="909320" y="0"/>
          <a:ext cx="3581400" cy="3581400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85B425-BCEF-406C-9E39-AFF3A9116857}">
      <dsp:nvSpPr>
        <dsp:cNvPr id="0" name=""/>
        <dsp:cNvSpPr/>
      </dsp:nvSpPr>
      <dsp:spPr>
        <a:xfrm>
          <a:off x="2700020" y="358489"/>
          <a:ext cx="2327910" cy="5092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Differentials in inflation rate</a:t>
          </a:r>
          <a:endParaRPr lang="tr-TR" sz="1300" kern="1200" dirty="0"/>
        </a:p>
      </dsp:txBody>
      <dsp:txXfrm>
        <a:off x="2724879" y="383348"/>
        <a:ext cx="2278192" cy="459512"/>
      </dsp:txXfrm>
    </dsp:sp>
    <dsp:sp modelId="{AE920635-2D2A-400C-A8E5-DA022BEC2C82}">
      <dsp:nvSpPr>
        <dsp:cNvPr id="0" name=""/>
        <dsp:cNvSpPr/>
      </dsp:nvSpPr>
      <dsp:spPr>
        <a:xfrm>
          <a:off x="2700020" y="931373"/>
          <a:ext cx="2327910" cy="5092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Differentials in interest rates</a:t>
          </a:r>
          <a:endParaRPr lang="tr-TR" sz="1300" kern="1200" dirty="0"/>
        </a:p>
      </dsp:txBody>
      <dsp:txXfrm>
        <a:off x="2724879" y="956232"/>
        <a:ext cx="2278192" cy="459512"/>
      </dsp:txXfrm>
    </dsp:sp>
    <dsp:sp modelId="{DA869D91-6208-4326-BA3A-EB160913C136}">
      <dsp:nvSpPr>
        <dsp:cNvPr id="0" name=""/>
        <dsp:cNvSpPr/>
      </dsp:nvSpPr>
      <dsp:spPr>
        <a:xfrm>
          <a:off x="2700020" y="1504257"/>
          <a:ext cx="2327910" cy="5092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Current account deficits</a:t>
          </a:r>
          <a:endParaRPr lang="tr-TR" sz="1300" kern="1200" dirty="0"/>
        </a:p>
      </dsp:txBody>
      <dsp:txXfrm>
        <a:off x="2724879" y="1529116"/>
        <a:ext cx="2278192" cy="459512"/>
      </dsp:txXfrm>
    </dsp:sp>
    <dsp:sp modelId="{38BDF4D7-1B8A-4EB9-8357-B405351378BA}">
      <dsp:nvSpPr>
        <dsp:cNvPr id="0" name=""/>
        <dsp:cNvSpPr/>
      </dsp:nvSpPr>
      <dsp:spPr>
        <a:xfrm>
          <a:off x="2700020" y="2077142"/>
          <a:ext cx="2327910" cy="5092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Public debt</a:t>
          </a:r>
          <a:endParaRPr lang="tr-TR" sz="1300" kern="1200" dirty="0"/>
        </a:p>
      </dsp:txBody>
      <dsp:txXfrm>
        <a:off x="2724879" y="2102001"/>
        <a:ext cx="2278192" cy="459512"/>
      </dsp:txXfrm>
    </dsp:sp>
    <dsp:sp modelId="{F01A6DD5-1B56-409F-BEFF-AEE5BF61E8CC}">
      <dsp:nvSpPr>
        <dsp:cNvPr id="0" name=""/>
        <dsp:cNvSpPr/>
      </dsp:nvSpPr>
      <dsp:spPr>
        <a:xfrm>
          <a:off x="2700020" y="2650026"/>
          <a:ext cx="2327910" cy="5092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Terms of trade</a:t>
          </a:r>
          <a:endParaRPr lang="tr-TR" sz="1300" kern="1200" dirty="0"/>
        </a:p>
      </dsp:txBody>
      <dsp:txXfrm>
        <a:off x="2724879" y="2674885"/>
        <a:ext cx="2278192" cy="4595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17E1EF-048C-4890-8274-7920BABD6D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CTIS 186 PowerPoint Midterm Exam (Fall 2024 - 2025)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013C83-1744-4477-BE32-24C4406A801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BD828-E023-4B72-A4A9-2396390CCB56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F3E43F-702C-4F7B-8E2A-D935648496D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Exchange Rate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B08535-A5F0-4092-8853-518AE6C864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2056A-9BE5-4E45-B9D4-F0E77A7BEA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2474732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CTIS 186 PowerPoint Midterm Exam (Fall 2024 - 2025)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E8AE1-CC1F-4D6E-83C9-C59B9AAAEA00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Exchange Rate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22F543-1DC2-467D-BD92-1021B3C5E6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344618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(Fall 2024 - 2025)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tr-TR"/>
              <a:t>Exchange Rate</a:t>
            </a:r>
          </a:p>
        </p:txBody>
      </p:sp>
    </p:spTree>
    <p:extLst>
      <p:ext uri="{BB962C8B-B14F-4D97-AF65-F5344CB8AC3E}">
        <p14:creationId xmlns:p14="http://schemas.microsoft.com/office/powerpoint/2010/main" val="3383371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 the following example: The exchange rate from Euros to U.S. dollars was 1.07 at the end of June 2024.</a:t>
            </a:r>
            <a:endParaRPr lang="tr-T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0809C-5086-4E02-A35D-CFB48627EC4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tr-TR"/>
              <a:t>Exchange Rate</a:t>
            </a: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66E4C476-B27B-4AD2-97BD-B869EDA3E01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(Fall 2024 - 2025)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130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(Fall 2024 - 2025)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tr-TR"/>
              <a:t>Exchange Rate</a:t>
            </a:r>
          </a:p>
        </p:txBody>
      </p:sp>
    </p:spTree>
    <p:extLst>
      <p:ext uri="{BB962C8B-B14F-4D97-AF65-F5344CB8AC3E}">
        <p14:creationId xmlns:p14="http://schemas.microsoft.com/office/powerpoint/2010/main" val="1245923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(Fall 2024 - 2025)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tr-TR"/>
              <a:t>Exchange Rate</a:t>
            </a:r>
          </a:p>
        </p:txBody>
      </p:sp>
    </p:spTree>
    <p:extLst>
      <p:ext uri="{BB962C8B-B14F-4D97-AF65-F5344CB8AC3E}">
        <p14:creationId xmlns:p14="http://schemas.microsoft.com/office/powerpoint/2010/main" val="3209788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(Fall 2024 - 2025)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tr-TR"/>
              <a:t>Exchange Rate</a:t>
            </a:r>
          </a:p>
        </p:txBody>
      </p:sp>
    </p:spTree>
    <p:extLst>
      <p:ext uri="{BB962C8B-B14F-4D97-AF65-F5344CB8AC3E}">
        <p14:creationId xmlns:p14="http://schemas.microsoft.com/office/powerpoint/2010/main" val="807414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(Fall 2024 - 2025)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tr-TR"/>
              <a:t>Exchange Rate</a:t>
            </a:r>
          </a:p>
        </p:txBody>
      </p:sp>
    </p:spTree>
    <p:extLst>
      <p:ext uri="{BB962C8B-B14F-4D97-AF65-F5344CB8AC3E}">
        <p14:creationId xmlns:p14="http://schemas.microsoft.com/office/powerpoint/2010/main" val="928447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(Fall 2024 - 2025)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tr-TR"/>
              <a:t>Exchange Rate</a:t>
            </a:r>
          </a:p>
        </p:txBody>
      </p:sp>
    </p:spTree>
    <p:extLst>
      <p:ext uri="{BB962C8B-B14F-4D97-AF65-F5344CB8AC3E}">
        <p14:creationId xmlns:p14="http://schemas.microsoft.com/office/powerpoint/2010/main" val="2405219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11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4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840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1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0623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04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2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0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69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72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0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37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7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5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9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458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791C2-8717-42E8-87E4-6A314B186159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5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933450"/>
          </a:xfrm>
        </p:spPr>
        <p:txBody>
          <a:bodyPr/>
          <a:lstStyle/>
          <a:p>
            <a:r>
              <a:rPr lang="en-US" b="1" dirty="0"/>
              <a:t>EXCHANGE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4400"/>
          </a:xfrm>
        </p:spPr>
        <p:txBody>
          <a:bodyPr>
            <a:normAutofit/>
          </a:bodyPr>
          <a:lstStyle/>
          <a:p>
            <a:r>
              <a:rPr lang="en-US" sz="29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Jamel Ben </a:t>
            </a:r>
            <a:r>
              <a:rPr lang="en-US" sz="2900" b="1" dirty="0" err="1">
                <a:solidFill>
                  <a:srgbClr val="FF0000"/>
                </a:solidFill>
                <a:latin typeface="Brush Script MT" panose="03060802040406070304" pitchFamily="66" charset="0"/>
              </a:rPr>
              <a:t>Chafra</a:t>
            </a:r>
            <a:endParaRPr lang="en-US" sz="2900" b="1" dirty="0">
              <a:solidFill>
                <a:srgbClr val="FF0000"/>
              </a:solidFill>
              <a:latin typeface="Brush Script MT" panose="03060802040406070304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F5D92F-8B6B-4D5F-883F-96DEF80DBF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09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38015-92CB-4614-9F2B-82E87123E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3600" b="1" dirty="0"/>
              <a:t>WHAT IS EXCHANGE RATE?</a:t>
            </a:r>
            <a:endParaRPr lang="tr-TR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28818-8561-40CE-AA40-62815A910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ctr">
              <a:buFont typeface="+mj-lt"/>
              <a:buAutoNum type="arabicPeriod"/>
            </a:pPr>
            <a:r>
              <a:rPr lang="en-US" sz="2000" dirty="0"/>
              <a:t>Value of a nation’s currency when it is traded for another currency.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en-US" sz="2000" dirty="0"/>
              <a:t>Relative price of one currency expressed in terms of another currency.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en-US" sz="2000" dirty="0"/>
              <a:t>Amount of domestic currency required to purchase one unit of foreign currency.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54336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50405-0906-49DA-99AE-1E9B7C679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700" b="1" dirty="0"/>
              <a:t>Monthly Average Exchange Rate (Euro to U.S. dollar)</a:t>
            </a:r>
            <a:endParaRPr lang="tr-TR" sz="2700" b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43A8BF9-7F64-4BC6-9757-CFB1D684B6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66118"/>
              </p:ext>
            </p:extLst>
          </p:nvPr>
        </p:nvGraphicFramePr>
        <p:xfrm>
          <a:off x="609600" y="2160588"/>
          <a:ext cx="6348412" cy="370840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3174206">
                  <a:extLst>
                    <a:ext uri="{9D8B030D-6E8A-4147-A177-3AD203B41FA5}">
                      <a16:colId xmlns:a16="http://schemas.microsoft.com/office/drawing/2014/main" val="3154013283"/>
                    </a:ext>
                  </a:extLst>
                </a:gridCol>
                <a:gridCol w="3174206">
                  <a:extLst>
                    <a:ext uri="{9D8B030D-6E8A-4147-A177-3AD203B41FA5}">
                      <a16:colId xmlns:a16="http://schemas.microsoft.com/office/drawing/2014/main" val="3438386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Month (2024)</a:t>
                      </a:r>
                      <a:endParaRPr lang="tr-TR" dirty="0"/>
                    </a:p>
                  </a:txBody>
                  <a:tcPr marL="97772" marR="977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 Exchange Rate</a:t>
                      </a:r>
                      <a:endParaRPr lang="tr-TR" dirty="0"/>
                    </a:p>
                  </a:txBody>
                  <a:tcPr marL="97772" marR="97772"/>
                </a:tc>
                <a:extLst>
                  <a:ext uri="{0D108BD9-81ED-4DB2-BD59-A6C34878D82A}">
                    <a16:rowId xmlns:a16="http://schemas.microsoft.com/office/drawing/2014/main" val="522231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January</a:t>
                      </a:r>
                      <a:endParaRPr lang="tr-TR" dirty="0"/>
                    </a:p>
                  </a:txBody>
                  <a:tcPr marL="97772" marR="977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1.09</a:t>
                      </a:r>
                      <a:endParaRPr lang="tr-TR" dirty="0"/>
                    </a:p>
                  </a:txBody>
                  <a:tcPr marL="97772" marR="97772"/>
                </a:tc>
                <a:extLst>
                  <a:ext uri="{0D108BD9-81ED-4DB2-BD59-A6C34878D82A}">
                    <a16:rowId xmlns:a16="http://schemas.microsoft.com/office/drawing/2014/main" val="2955440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February</a:t>
                      </a:r>
                      <a:endParaRPr lang="tr-TR" dirty="0"/>
                    </a:p>
                  </a:txBody>
                  <a:tcPr marL="97772" marR="977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1.08</a:t>
                      </a:r>
                      <a:endParaRPr lang="tr-TR" dirty="0"/>
                    </a:p>
                  </a:txBody>
                  <a:tcPr marL="97772" marR="97772"/>
                </a:tc>
                <a:extLst>
                  <a:ext uri="{0D108BD9-81ED-4DB2-BD59-A6C34878D82A}">
                    <a16:rowId xmlns:a16="http://schemas.microsoft.com/office/drawing/2014/main" val="3050238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</a:t>
                      </a:r>
                      <a:endParaRPr lang="tr-TR" dirty="0"/>
                    </a:p>
                  </a:txBody>
                  <a:tcPr marL="97772" marR="977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1.09</a:t>
                      </a:r>
                      <a:endParaRPr lang="tr-TR" dirty="0"/>
                    </a:p>
                  </a:txBody>
                  <a:tcPr marL="97772" marR="97772"/>
                </a:tc>
                <a:extLst>
                  <a:ext uri="{0D108BD9-81ED-4DB2-BD59-A6C34878D82A}">
                    <a16:rowId xmlns:a16="http://schemas.microsoft.com/office/drawing/2014/main" val="2063968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April</a:t>
                      </a:r>
                      <a:endParaRPr lang="tr-TR" dirty="0"/>
                    </a:p>
                  </a:txBody>
                  <a:tcPr marL="97772" marR="977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1.07</a:t>
                      </a:r>
                      <a:endParaRPr lang="tr-TR" dirty="0"/>
                    </a:p>
                  </a:txBody>
                  <a:tcPr marL="97772" marR="97772"/>
                </a:tc>
                <a:extLst>
                  <a:ext uri="{0D108BD9-81ED-4DB2-BD59-A6C34878D82A}">
                    <a16:rowId xmlns:a16="http://schemas.microsoft.com/office/drawing/2014/main" val="180256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May</a:t>
                      </a:r>
                      <a:endParaRPr lang="tr-TR" dirty="0"/>
                    </a:p>
                  </a:txBody>
                  <a:tcPr marL="97772" marR="977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1.08</a:t>
                      </a:r>
                      <a:endParaRPr lang="tr-TR" dirty="0"/>
                    </a:p>
                  </a:txBody>
                  <a:tcPr marL="97772" marR="97772"/>
                </a:tc>
                <a:extLst>
                  <a:ext uri="{0D108BD9-81ED-4DB2-BD59-A6C34878D82A}">
                    <a16:rowId xmlns:a16="http://schemas.microsoft.com/office/drawing/2014/main" val="4145908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June</a:t>
                      </a:r>
                      <a:endParaRPr lang="tr-TR" dirty="0"/>
                    </a:p>
                  </a:txBody>
                  <a:tcPr marL="97772" marR="977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1.08</a:t>
                      </a:r>
                      <a:endParaRPr lang="tr-TR" dirty="0"/>
                    </a:p>
                  </a:txBody>
                  <a:tcPr marL="97772" marR="97772"/>
                </a:tc>
                <a:extLst>
                  <a:ext uri="{0D108BD9-81ED-4DB2-BD59-A6C34878D82A}">
                    <a16:rowId xmlns:a16="http://schemas.microsoft.com/office/drawing/2014/main" val="1648343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July</a:t>
                      </a:r>
                      <a:endParaRPr lang="tr-TR" dirty="0"/>
                    </a:p>
                  </a:txBody>
                  <a:tcPr marL="97772" marR="977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1.09</a:t>
                      </a:r>
                      <a:endParaRPr lang="tr-TR" dirty="0"/>
                    </a:p>
                  </a:txBody>
                  <a:tcPr marL="97772" marR="97772"/>
                </a:tc>
                <a:extLst>
                  <a:ext uri="{0D108BD9-81ED-4DB2-BD59-A6C34878D82A}">
                    <a16:rowId xmlns:a16="http://schemas.microsoft.com/office/drawing/2014/main" val="3376342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August</a:t>
                      </a:r>
                      <a:endParaRPr lang="tr-TR" dirty="0"/>
                    </a:p>
                  </a:txBody>
                  <a:tcPr marL="97772" marR="977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1.10</a:t>
                      </a:r>
                      <a:endParaRPr lang="tr-TR" dirty="0"/>
                    </a:p>
                  </a:txBody>
                  <a:tcPr marL="97772" marR="97772"/>
                </a:tc>
                <a:extLst>
                  <a:ext uri="{0D108BD9-81ED-4DB2-BD59-A6C34878D82A}">
                    <a16:rowId xmlns:a16="http://schemas.microsoft.com/office/drawing/2014/main" val="206032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September</a:t>
                      </a:r>
                      <a:endParaRPr lang="tr-TR" dirty="0"/>
                    </a:p>
                  </a:txBody>
                  <a:tcPr marL="97772" marR="977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1.11</a:t>
                      </a:r>
                      <a:endParaRPr lang="tr-TR" dirty="0"/>
                    </a:p>
                  </a:txBody>
                  <a:tcPr marL="97772" marR="97772"/>
                </a:tc>
                <a:extLst>
                  <a:ext uri="{0D108BD9-81ED-4DB2-BD59-A6C34878D82A}">
                    <a16:rowId xmlns:a16="http://schemas.microsoft.com/office/drawing/2014/main" val="3300844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09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7079B-1EB7-481C-B8E3-808FBDA10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00B0F0"/>
                </a:solidFill>
              </a:rPr>
              <a:t>Factors affecting exchange rates</a:t>
            </a:r>
            <a:endParaRPr lang="tr-TR" sz="3600" b="1" dirty="0">
              <a:solidFill>
                <a:srgbClr val="00B0F0"/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1F112C1-1BDB-4A9D-B334-7E00607C8C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727894"/>
              </p:ext>
            </p:extLst>
          </p:nvPr>
        </p:nvGraphicFramePr>
        <p:xfrm>
          <a:off x="1606550" y="2438401"/>
          <a:ext cx="593725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31764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03394-D2A1-44D1-A873-4DC18EB57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highlight>
                  <a:srgbClr val="FFFF00"/>
                </a:highlight>
              </a:rPr>
              <a:t>Strongest currencies in the world</a:t>
            </a:r>
            <a:endParaRPr lang="tr-TR" sz="2800" b="1" dirty="0">
              <a:highlight>
                <a:srgbClr val="FFFF00"/>
              </a:highlight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10D7FDD-1212-476E-BADA-1770926DF6DD}"/>
              </a:ext>
            </a:extLst>
          </p:cNvPr>
          <p:cNvGrpSpPr/>
          <p:nvPr/>
        </p:nvGrpSpPr>
        <p:grpSpPr>
          <a:xfrm>
            <a:off x="838200" y="2971800"/>
            <a:ext cx="6781800" cy="914400"/>
            <a:chOff x="838200" y="2971800"/>
            <a:chExt cx="6019800" cy="914400"/>
          </a:xfrm>
        </p:grpSpPr>
        <p:sp>
          <p:nvSpPr>
            <p:cNvPr id="3" name="Hexagon 2">
              <a:extLst>
                <a:ext uri="{FF2B5EF4-FFF2-40B4-BE49-F238E27FC236}">
                  <a16:creationId xmlns:a16="http://schemas.microsoft.com/office/drawing/2014/main" id="{EBC71C2D-2C0A-49AA-9E39-B1487F0D1DD9}"/>
                </a:ext>
              </a:extLst>
            </p:cNvPr>
            <p:cNvSpPr/>
            <p:nvPr/>
          </p:nvSpPr>
          <p:spPr>
            <a:xfrm>
              <a:off x="838200" y="2971800"/>
              <a:ext cx="1371600" cy="914400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Kuwaiti Dinar</a:t>
              </a:r>
              <a:endParaRPr lang="tr-TR" dirty="0"/>
            </a:p>
          </p:txBody>
        </p:sp>
        <p:sp>
          <p:nvSpPr>
            <p:cNvPr id="4" name="Hexagon 3">
              <a:extLst>
                <a:ext uri="{FF2B5EF4-FFF2-40B4-BE49-F238E27FC236}">
                  <a16:creationId xmlns:a16="http://schemas.microsoft.com/office/drawing/2014/main" id="{FF958096-9BC0-43E4-A192-4235100731F4}"/>
                </a:ext>
              </a:extLst>
            </p:cNvPr>
            <p:cNvSpPr/>
            <p:nvPr/>
          </p:nvSpPr>
          <p:spPr>
            <a:xfrm>
              <a:off x="2504497" y="2971800"/>
              <a:ext cx="1371600" cy="914400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Bahraini Dinar</a:t>
              </a:r>
              <a:endParaRPr lang="tr-TR" dirty="0"/>
            </a:p>
          </p:txBody>
        </p:sp>
        <p:sp>
          <p:nvSpPr>
            <p:cNvPr id="5" name="Hexagon 4">
              <a:extLst>
                <a:ext uri="{FF2B5EF4-FFF2-40B4-BE49-F238E27FC236}">
                  <a16:creationId xmlns:a16="http://schemas.microsoft.com/office/drawing/2014/main" id="{2C450C22-980F-45AE-A526-4E8377D8D7B9}"/>
                </a:ext>
              </a:extLst>
            </p:cNvPr>
            <p:cNvSpPr/>
            <p:nvPr/>
          </p:nvSpPr>
          <p:spPr>
            <a:xfrm>
              <a:off x="4041648" y="2971800"/>
              <a:ext cx="1201292" cy="914400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Omani Rial</a:t>
              </a:r>
              <a:endParaRPr lang="tr-TR" dirty="0"/>
            </a:p>
          </p:txBody>
        </p:sp>
        <p:sp>
          <p:nvSpPr>
            <p:cNvPr id="6" name="Hexagon 5">
              <a:extLst>
                <a:ext uri="{FF2B5EF4-FFF2-40B4-BE49-F238E27FC236}">
                  <a16:creationId xmlns:a16="http://schemas.microsoft.com/office/drawing/2014/main" id="{DC653895-A101-4221-BB27-0C821DD2522E}"/>
                </a:ext>
              </a:extLst>
            </p:cNvPr>
            <p:cNvSpPr/>
            <p:nvPr/>
          </p:nvSpPr>
          <p:spPr>
            <a:xfrm>
              <a:off x="5410200" y="2971800"/>
              <a:ext cx="1447800" cy="914400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Jordanian Dinar</a:t>
              </a:r>
              <a:endParaRPr lang="tr-TR" dirty="0"/>
            </a:p>
          </p:txBody>
        </p:sp>
      </p:grpSp>
    </p:spTree>
    <p:extLst>
      <p:ext uri="{BB962C8B-B14F-4D97-AF65-F5344CB8AC3E}">
        <p14:creationId xmlns:p14="http://schemas.microsoft.com/office/powerpoint/2010/main" val="221848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03394-D2A1-44D1-A873-4DC18EB57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highlight>
                  <a:srgbClr val="FFFF00"/>
                </a:highlight>
              </a:rPr>
              <a:t>Strongest currencies in the world</a:t>
            </a:r>
            <a:endParaRPr lang="tr-TR" sz="2800" b="1" dirty="0">
              <a:highlight>
                <a:srgbClr val="FFFF00"/>
              </a:highlight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A4B17E7-AA28-4DDA-8A02-0C90B9CB33DB}"/>
              </a:ext>
            </a:extLst>
          </p:cNvPr>
          <p:cNvGrpSpPr/>
          <p:nvPr/>
        </p:nvGrpSpPr>
        <p:grpSpPr>
          <a:xfrm>
            <a:off x="304800" y="2971800"/>
            <a:ext cx="8305800" cy="914400"/>
            <a:chOff x="838200" y="2971800"/>
            <a:chExt cx="7772400" cy="914400"/>
          </a:xfrm>
        </p:grpSpPr>
        <p:sp>
          <p:nvSpPr>
            <p:cNvPr id="3" name="Hexagon 2">
              <a:extLst>
                <a:ext uri="{FF2B5EF4-FFF2-40B4-BE49-F238E27FC236}">
                  <a16:creationId xmlns:a16="http://schemas.microsoft.com/office/drawing/2014/main" id="{EBC71C2D-2C0A-49AA-9E39-B1487F0D1DD9}"/>
                </a:ext>
              </a:extLst>
            </p:cNvPr>
            <p:cNvSpPr/>
            <p:nvPr/>
          </p:nvSpPr>
          <p:spPr>
            <a:xfrm>
              <a:off x="838200" y="2971800"/>
              <a:ext cx="1298197" cy="914400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Kuwaiti Dinar</a:t>
              </a:r>
              <a:endParaRPr lang="tr-TR" dirty="0"/>
            </a:p>
          </p:txBody>
        </p:sp>
        <p:sp>
          <p:nvSpPr>
            <p:cNvPr id="4" name="Hexagon 3">
              <a:extLst>
                <a:ext uri="{FF2B5EF4-FFF2-40B4-BE49-F238E27FC236}">
                  <a16:creationId xmlns:a16="http://schemas.microsoft.com/office/drawing/2014/main" id="{FF958096-9BC0-43E4-A192-4235100731F4}"/>
                </a:ext>
              </a:extLst>
            </p:cNvPr>
            <p:cNvSpPr/>
            <p:nvPr/>
          </p:nvSpPr>
          <p:spPr>
            <a:xfrm>
              <a:off x="2478249" y="2971800"/>
              <a:ext cx="1422814" cy="914400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Bahraini Dinar</a:t>
              </a:r>
              <a:endParaRPr lang="tr-TR" dirty="0"/>
            </a:p>
          </p:txBody>
        </p:sp>
        <p:sp>
          <p:nvSpPr>
            <p:cNvPr id="5" name="Hexagon 4">
              <a:extLst>
                <a:ext uri="{FF2B5EF4-FFF2-40B4-BE49-F238E27FC236}">
                  <a16:creationId xmlns:a16="http://schemas.microsoft.com/office/drawing/2014/main" id="{2C450C22-980F-45AE-A526-4E8377D8D7B9}"/>
                </a:ext>
              </a:extLst>
            </p:cNvPr>
            <p:cNvSpPr/>
            <p:nvPr/>
          </p:nvSpPr>
          <p:spPr>
            <a:xfrm>
              <a:off x="4041648" y="2971800"/>
              <a:ext cx="1201292" cy="914400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Omani Rial</a:t>
              </a:r>
              <a:endParaRPr lang="tr-TR" dirty="0"/>
            </a:p>
          </p:txBody>
        </p:sp>
        <p:sp>
          <p:nvSpPr>
            <p:cNvPr id="6" name="Hexagon 5">
              <a:extLst>
                <a:ext uri="{FF2B5EF4-FFF2-40B4-BE49-F238E27FC236}">
                  <a16:creationId xmlns:a16="http://schemas.microsoft.com/office/drawing/2014/main" id="{DC653895-A101-4221-BB27-0C821DD2522E}"/>
                </a:ext>
              </a:extLst>
            </p:cNvPr>
            <p:cNvSpPr/>
            <p:nvPr/>
          </p:nvSpPr>
          <p:spPr>
            <a:xfrm>
              <a:off x="5410200" y="2971800"/>
              <a:ext cx="1585340" cy="914400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Jordanian Dinar</a:t>
              </a:r>
              <a:endParaRPr lang="tr-TR" dirty="0"/>
            </a:p>
          </p:txBody>
        </p:sp>
        <p:sp>
          <p:nvSpPr>
            <p:cNvPr id="8" name="Thought Bubble: Cloud 7">
              <a:extLst>
                <a:ext uri="{FF2B5EF4-FFF2-40B4-BE49-F238E27FC236}">
                  <a16:creationId xmlns:a16="http://schemas.microsoft.com/office/drawing/2014/main" id="{544ED12A-9044-4554-9F7A-8CAAFB3C11EC}"/>
                </a:ext>
              </a:extLst>
            </p:cNvPr>
            <p:cNvSpPr/>
            <p:nvPr/>
          </p:nvSpPr>
          <p:spPr>
            <a:xfrm>
              <a:off x="7025260" y="2971800"/>
              <a:ext cx="1585340" cy="91440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British Pound</a:t>
              </a:r>
              <a:endParaRPr lang="tr-TR" dirty="0"/>
            </a:p>
          </p:txBody>
        </p:sp>
      </p:grpSp>
    </p:spTree>
    <p:extLst>
      <p:ext uri="{BB962C8B-B14F-4D97-AF65-F5344CB8AC3E}">
        <p14:creationId xmlns:p14="http://schemas.microsoft.com/office/powerpoint/2010/main" val="2096611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E5B5E003-0069-46DB-8EA3-A8FA4D4022A0}"/>
              </a:ext>
            </a:extLst>
          </p:cNvPr>
          <p:cNvSpPr/>
          <p:nvPr/>
        </p:nvSpPr>
        <p:spPr>
          <a:xfrm>
            <a:off x="3429000" y="2286000"/>
            <a:ext cx="2286000" cy="2286000"/>
          </a:xfrm>
          <a:custGeom>
            <a:avLst/>
            <a:gdLst>
              <a:gd name="connsiteX0" fmla="*/ 234251 w 2286000"/>
              <a:gd name="connsiteY0" fmla="*/ 1834275 h 2286000"/>
              <a:gd name="connsiteX1" fmla="*/ 257622 w 2286000"/>
              <a:gd name="connsiteY1" fmla="*/ 1852172 h 2286000"/>
              <a:gd name="connsiteX2" fmla="*/ 373091 w 2286000"/>
              <a:gd name="connsiteY2" fmla="*/ 1876320 h 2286000"/>
              <a:gd name="connsiteX3" fmla="*/ 919198 w 2286000"/>
              <a:gd name="connsiteY3" fmla="*/ 2077086 h 2286000"/>
              <a:gd name="connsiteX4" fmla="*/ 1129927 w 2286000"/>
              <a:gd name="connsiteY4" fmla="*/ 2281644 h 2286000"/>
              <a:gd name="connsiteX5" fmla="*/ 1149156 w 2286000"/>
              <a:gd name="connsiteY5" fmla="*/ 2285689 h 2286000"/>
              <a:gd name="connsiteX6" fmla="*/ 1143000 w 2286000"/>
              <a:gd name="connsiteY6" fmla="*/ 2286000 h 2286000"/>
              <a:gd name="connsiteX7" fmla="*/ 261006 w 2286000"/>
              <a:gd name="connsiteY7" fmla="*/ 1870054 h 2286000"/>
              <a:gd name="connsiteX8" fmla="*/ 2286000 w 2286000"/>
              <a:gd name="connsiteY8" fmla="*/ 1134135 h 2286000"/>
              <a:gd name="connsiteX9" fmla="*/ 2286000 w 2286000"/>
              <a:gd name="connsiteY9" fmla="*/ 1143000 h 2286000"/>
              <a:gd name="connsiteX10" fmla="*/ 1373354 w 2286000"/>
              <a:gd name="connsiteY10" fmla="*/ 2262779 h 2286000"/>
              <a:gd name="connsiteX11" fmla="*/ 1301877 w 2286000"/>
              <a:gd name="connsiteY11" fmla="*/ 2273687 h 2286000"/>
              <a:gd name="connsiteX12" fmla="*/ 1330367 w 2286000"/>
              <a:gd name="connsiteY12" fmla="*/ 2261190 h 2286000"/>
              <a:gd name="connsiteX13" fmla="*/ 1536868 w 2286000"/>
              <a:gd name="connsiteY13" fmla="*/ 1947387 h 2286000"/>
              <a:gd name="connsiteX14" fmla="*/ 1886753 w 2286000"/>
              <a:gd name="connsiteY14" fmla="*/ 1909605 h 2286000"/>
              <a:gd name="connsiteX15" fmla="*/ 1989519 w 2286000"/>
              <a:gd name="connsiteY15" fmla="*/ 1597555 h 2286000"/>
              <a:gd name="connsiteX16" fmla="*/ 2276588 w 2286000"/>
              <a:gd name="connsiteY16" fmla="*/ 1233383 h 2286000"/>
              <a:gd name="connsiteX17" fmla="*/ 1143000 w 2286000"/>
              <a:gd name="connsiteY17" fmla="*/ 0 h 2286000"/>
              <a:gd name="connsiteX18" fmla="*/ 2286000 w 2286000"/>
              <a:gd name="connsiteY18" fmla="*/ 0 h 2286000"/>
              <a:gd name="connsiteX19" fmla="*/ 2286000 w 2286000"/>
              <a:gd name="connsiteY19" fmla="*/ 1109452 h 2286000"/>
              <a:gd name="connsiteX20" fmla="*/ 2279804 w 2286000"/>
              <a:gd name="connsiteY20" fmla="*/ 1015485 h 2286000"/>
              <a:gd name="connsiteX21" fmla="*/ 2215307 w 2286000"/>
              <a:gd name="connsiteY21" fmla="*/ 817352 h 2286000"/>
              <a:gd name="connsiteX22" fmla="*/ 2223696 w 2286000"/>
              <a:gd name="connsiteY22" fmla="*/ 545254 h 2286000"/>
              <a:gd name="connsiteX23" fmla="*/ 2098819 w 2286000"/>
              <a:gd name="connsiteY23" fmla="*/ 330600 h 2286000"/>
              <a:gd name="connsiteX24" fmla="*/ 2037067 w 2286000"/>
              <a:gd name="connsiteY24" fmla="*/ 294785 h 2286000"/>
              <a:gd name="connsiteX25" fmla="*/ 2036272 w 2286000"/>
              <a:gd name="connsiteY25" fmla="*/ 294324 h 2286000"/>
              <a:gd name="connsiteX26" fmla="*/ 1890231 w 2286000"/>
              <a:gd name="connsiteY26" fmla="*/ 35773 h 2286000"/>
              <a:gd name="connsiteX27" fmla="*/ 1773645 w 2286000"/>
              <a:gd name="connsiteY27" fmla="*/ 8126 h 2286000"/>
              <a:gd name="connsiteX28" fmla="*/ 1602241 w 2286000"/>
              <a:gd name="connsiteY28" fmla="*/ 130546 h 2286000"/>
              <a:gd name="connsiteX29" fmla="*/ 1599792 w 2286000"/>
              <a:gd name="connsiteY29" fmla="*/ 127094 h 2286000"/>
              <a:gd name="connsiteX30" fmla="*/ 1560176 w 2286000"/>
              <a:gd name="connsiteY30" fmla="*/ 71243 h 2286000"/>
              <a:gd name="connsiteX31" fmla="*/ 1393333 w 2286000"/>
              <a:gd name="connsiteY31" fmla="*/ 9843 h 2286000"/>
              <a:gd name="connsiteX32" fmla="*/ 1254818 w 2286000"/>
              <a:gd name="connsiteY32" fmla="*/ 117141 h 2286000"/>
              <a:gd name="connsiteX33" fmla="*/ 1226815 w 2286000"/>
              <a:gd name="connsiteY33" fmla="*/ 176765 h 2286000"/>
              <a:gd name="connsiteX34" fmla="*/ 1224887 w 2286000"/>
              <a:gd name="connsiteY34" fmla="*/ 180870 h 2286000"/>
              <a:gd name="connsiteX35" fmla="*/ 830407 w 2286000"/>
              <a:gd name="connsiteY35" fmla="*/ 197884 h 2286000"/>
              <a:gd name="connsiteX36" fmla="*/ 792677 w 2286000"/>
              <a:gd name="connsiteY36" fmla="*/ 274366 h 2286000"/>
              <a:gd name="connsiteX37" fmla="*/ 792595 w 2286000"/>
              <a:gd name="connsiteY37" fmla="*/ 274533 h 2286000"/>
              <a:gd name="connsiteX38" fmla="*/ 363832 w 2286000"/>
              <a:gd name="connsiteY38" fmla="*/ 364756 h 2286000"/>
              <a:gd name="connsiteX39" fmla="*/ 275696 w 2286000"/>
              <a:gd name="connsiteY39" fmla="*/ 759673 h 2286000"/>
              <a:gd name="connsiteX40" fmla="*/ 273803 w 2286000"/>
              <a:gd name="connsiteY40" fmla="*/ 766922 h 2286000"/>
              <a:gd name="connsiteX41" fmla="*/ 75944 w 2286000"/>
              <a:gd name="connsiteY41" fmla="*/ 1041930 h 2286000"/>
              <a:gd name="connsiteX42" fmla="*/ 184286 w 2286000"/>
              <a:gd name="connsiteY42" fmla="*/ 1351334 h 2286000"/>
              <a:gd name="connsiteX43" fmla="*/ 132980 w 2286000"/>
              <a:gd name="connsiteY43" fmla="*/ 1652906 h 2286000"/>
              <a:gd name="connsiteX44" fmla="*/ 155627 w 2286000"/>
              <a:gd name="connsiteY44" fmla="*/ 1716911 h 2286000"/>
              <a:gd name="connsiteX45" fmla="*/ 137954 w 2286000"/>
              <a:gd name="connsiteY45" fmla="*/ 1687822 h 2286000"/>
              <a:gd name="connsiteX46" fmla="*/ 0 w 2286000"/>
              <a:gd name="connsiteY46" fmla="*/ 1143000 h 2286000"/>
              <a:gd name="connsiteX47" fmla="*/ 1143000 w 2286000"/>
              <a:gd name="connsiteY47" fmla="*/ 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286000" h="2286000">
                <a:moveTo>
                  <a:pt x="234251" y="1834275"/>
                </a:moveTo>
                <a:lnTo>
                  <a:pt x="257622" y="1852172"/>
                </a:lnTo>
                <a:cubicBezTo>
                  <a:pt x="292916" y="1873904"/>
                  <a:pt x="332540" y="1883008"/>
                  <a:pt x="373091" y="1876320"/>
                </a:cubicBezTo>
                <a:cubicBezTo>
                  <a:pt x="483172" y="2147624"/>
                  <a:pt x="729523" y="2238164"/>
                  <a:pt x="919198" y="2077086"/>
                </a:cubicBezTo>
                <a:cubicBezTo>
                  <a:pt x="969424" y="2183151"/>
                  <a:pt x="1045566" y="2254593"/>
                  <a:pt x="1129927" y="2281644"/>
                </a:cubicBezTo>
                <a:lnTo>
                  <a:pt x="1149156" y="2285689"/>
                </a:lnTo>
                <a:lnTo>
                  <a:pt x="1143000" y="2286000"/>
                </a:lnTo>
                <a:cubicBezTo>
                  <a:pt x="787916" y="2286000"/>
                  <a:pt x="470649" y="2124083"/>
                  <a:pt x="261006" y="1870054"/>
                </a:cubicBezTo>
                <a:close/>
                <a:moveTo>
                  <a:pt x="2286000" y="1134135"/>
                </a:moveTo>
                <a:lnTo>
                  <a:pt x="2286000" y="1143000"/>
                </a:lnTo>
                <a:cubicBezTo>
                  <a:pt x="2286000" y="1695353"/>
                  <a:pt x="1894200" y="2156198"/>
                  <a:pt x="1373354" y="2262779"/>
                </a:cubicBezTo>
                <a:lnTo>
                  <a:pt x="1301877" y="2273687"/>
                </a:lnTo>
                <a:lnTo>
                  <a:pt x="1330367" y="2261190"/>
                </a:lnTo>
                <a:cubicBezTo>
                  <a:pt x="1428988" y="2207617"/>
                  <a:pt x="1505761" y="2092452"/>
                  <a:pt x="1536868" y="1947387"/>
                </a:cubicBezTo>
                <a:cubicBezTo>
                  <a:pt x="1646795" y="2043907"/>
                  <a:pt x="1788591" y="2028614"/>
                  <a:pt x="1886753" y="1909605"/>
                </a:cubicBezTo>
                <a:cubicBezTo>
                  <a:pt x="1951359" y="1831288"/>
                  <a:pt x="1988854" y="1717517"/>
                  <a:pt x="1989519" y="1597555"/>
                </a:cubicBezTo>
                <a:cubicBezTo>
                  <a:pt x="2128859" y="1569509"/>
                  <a:pt x="2242316" y="1425576"/>
                  <a:pt x="2276588" y="1233383"/>
                </a:cubicBezTo>
                <a:close/>
                <a:moveTo>
                  <a:pt x="1143000" y="0"/>
                </a:moveTo>
                <a:lnTo>
                  <a:pt x="2286000" y="0"/>
                </a:lnTo>
                <a:lnTo>
                  <a:pt x="2286000" y="1109452"/>
                </a:lnTo>
                <a:lnTo>
                  <a:pt x="2279804" y="1015485"/>
                </a:lnTo>
                <a:cubicBezTo>
                  <a:pt x="2269325" y="944325"/>
                  <a:pt x="2247559" y="876460"/>
                  <a:pt x="2215307" y="817352"/>
                </a:cubicBezTo>
                <a:cubicBezTo>
                  <a:pt x="2241548" y="731151"/>
                  <a:pt x="2244515" y="634366"/>
                  <a:pt x="2223696" y="545254"/>
                </a:cubicBezTo>
                <a:cubicBezTo>
                  <a:pt x="2202212" y="453179"/>
                  <a:pt x="2157249" y="377178"/>
                  <a:pt x="2098819" y="330600"/>
                </a:cubicBezTo>
                <a:lnTo>
                  <a:pt x="2037067" y="294785"/>
                </a:lnTo>
                <a:lnTo>
                  <a:pt x="2036272" y="294324"/>
                </a:lnTo>
                <a:cubicBezTo>
                  <a:pt x="2021540" y="179177"/>
                  <a:pt x="1966705" y="82128"/>
                  <a:pt x="1890231" y="35773"/>
                </a:cubicBezTo>
                <a:cubicBezTo>
                  <a:pt x="1852596" y="12952"/>
                  <a:pt x="1812629" y="4100"/>
                  <a:pt x="1773645" y="8126"/>
                </a:cubicBezTo>
                <a:cubicBezTo>
                  <a:pt x="1708671" y="14837"/>
                  <a:pt x="1646424" y="57323"/>
                  <a:pt x="1602241" y="130546"/>
                </a:cubicBezTo>
                <a:lnTo>
                  <a:pt x="1599792" y="127094"/>
                </a:lnTo>
                <a:lnTo>
                  <a:pt x="1560176" y="71243"/>
                </a:lnTo>
                <a:cubicBezTo>
                  <a:pt x="1513280" y="20817"/>
                  <a:pt x="1453335" y="-2142"/>
                  <a:pt x="1393333" y="9843"/>
                </a:cubicBezTo>
                <a:cubicBezTo>
                  <a:pt x="1338817" y="20718"/>
                  <a:pt x="1289768" y="59423"/>
                  <a:pt x="1254818" y="117141"/>
                </a:cubicBezTo>
                <a:lnTo>
                  <a:pt x="1226815" y="176765"/>
                </a:lnTo>
                <a:lnTo>
                  <a:pt x="1224887" y="180870"/>
                </a:lnTo>
                <a:cubicBezTo>
                  <a:pt x="1111110" y="22980"/>
                  <a:pt x="930990" y="39180"/>
                  <a:pt x="830407" y="197884"/>
                </a:cubicBezTo>
                <a:lnTo>
                  <a:pt x="792677" y="274366"/>
                </a:lnTo>
                <a:lnTo>
                  <a:pt x="792595" y="274533"/>
                </a:lnTo>
                <a:cubicBezTo>
                  <a:pt x="652385" y="158910"/>
                  <a:pt x="473913" y="196428"/>
                  <a:pt x="363832" y="364756"/>
                </a:cubicBezTo>
                <a:cubicBezTo>
                  <a:pt x="294162" y="471330"/>
                  <a:pt x="261834" y="616110"/>
                  <a:pt x="275696" y="759673"/>
                </a:cubicBezTo>
                <a:cubicBezTo>
                  <a:pt x="275082" y="762107"/>
                  <a:pt x="274417" y="764488"/>
                  <a:pt x="273803" y="766922"/>
                </a:cubicBezTo>
                <a:cubicBezTo>
                  <a:pt x="170577" y="781951"/>
                  <a:pt x="88426" y="896145"/>
                  <a:pt x="75944" y="1041930"/>
                </a:cubicBezTo>
                <a:cubicBezTo>
                  <a:pt x="65305" y="1166443"/>
                  <a:pt x="107864" y="1287993"/>
                  <a:pt x="184286" y="1351334"/>
                </a:cubicBezTo>
                <a:cubicBezTo>
                  <a:pt x="130422" y="1432085"/>
                  <a:pt x="110933" y="1546702"/>
                  <a:pt x="132980" y="1652906"/>
                </a:cubicBezTo>
                <a:lnTo>
                  <a:pt x="155627" y="1716911"/>
                </a:lnTo>
                <a:lnTo>
                  <a:pt x="137954" y="1687822"/>
                </a:lnTo>
                <a:cubicBezTo>
                  <a:pt x="49975" y="1525866"/>
                  <a:pt x="0" y="1340269"/>
                  <a:pt x="0" y="1143000"/>
                </a:cubicBezTo>
                <a:cubicBezTo>
                  <a:pt x="0" y="511739"/>
                  <a:pt x="511739" y="0"/>
                  <a:pt x="1143000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Bodoni MT Black" panose="02070A03080606020203" pitchFamily="18" charset="0"/>
              </a:rPr>
              <a:t>1 USD = 34.25 TRL</a:t>
            </a:r>
            <a:endParaRPr lang="tr-TR" sz="2000" b="1" dirty="0">
              <a:solidFill>
                <a:srgbClr val="FF0000"/>
              </a:solidFill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95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419</TotalTime>
  <Words>255</Words>
  <Application>Microsoft Office PowerPoint</Application>
  <PresentationFormat>On-screen Show (4:3)</PresentationFormat>
  <Paragraphs>60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Bodoni MT Black</vt:lpstr>
      <vt:lpstr>Brush Script MT</vt:lpstr>
      <vt:lpstr>Calibri</vt:lpstr>
      <vt:lpstr>Trebuchet MS</vt:lpstr>
      <vt:lpstr>Wingdings 3</vt:lpstr>
      <vt:lpstr>Facet</vt:lpstr>
      <vt:lpstr>EXCHANGE RATE</vt:lpstr>
      <vt:lpstr>WHAT IS EXCHANGE RATE?</vt:lpstr>
      <vt:lpstr>Monthly Average Exchange Rate (Euro to U.S. dollar)</vt:lpstr>
      <vt:lpstr>Factors affecting exchange rates</vt:lpstr>
      <vt:lpstr>Strongest currencies in the world</vt:lpstr>
      <vt:lpstr>Strongest currencies in the world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Virus</dc:title>
  <dc:creator>Windows User</dc:creator>
  <cp:lastModifiedBy>user</cp:lastModifiedBy>
  <cp:revision>38</cp:revision>
  <dcterms:created xsi:type="dcterms:W3CDTF">2021-02-02T11:36:17Z</dcterms:created>
  <dcterms:modified xsi:type="dcterms:W3CDTF">2024-11-11T12:06:51Z</dcterms:modified>
</cp:coreProperties>
</file>